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xml" ContentType="application/inkml+xml"/>
  <Override PartName="/ppt/ink/ink2.xml" ContentType="application/inkml+xml"/>
  <Override PartName="/ppt/notesSlides/notesSlide6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69.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7"/>
  </p:notesMasterIdLst>
  <p:sldIdLst>
    <p:sldId id="256" r:id="rId2"/>
    <p:sldId id="397" r:id="rId3"/>
    <p:sldId id="489" r:id="rId4"/>
    <p:sldId id="490" r:id="rId5"/>
    <p:sldId id="492" r:id="rId6"/>
    <p:sldId id="493" r:id="rId7"/>
    <p:sldId id="494" r:id="rId8"/>
    <p:sldId id="488" r:id="rId9"/>
    <p:sldId id="420" r:id="rId10"/>
    <p:sldId id="479" r:id="rId11"/>
    <p:sldId id="485" r:id="rId12"/>
    <p:sldId id="487" r:id="rId13"/>
    <p:sldId id="486" r:id="rId14"/>
    <p:sldId id="421" r:id="rId15"/>
    <p:sldId id="423" r:id="rId16"/>
    <p:sldId id="422" r:id="rId17"/>
    <p:sldId id="425" r:id="rId18"/>
    <p:sldId id="426" r:id="rId19"/>
    <p:sldId id="424" r:id="rId20"/>
    <p:sldId id="427" r:id="rId21"/>
    <p:sldId id="428" r:id="rId22"/>
    <p:sldId id="430" r:id="rId23"/>
    <p:sldId id="435" r:id="rId24"/>
    <p:sldId id="431" r:id="rId25"/>
    <p:sldId id="432" r:id="rId26"/>
    <p:sldId id="433" r:id="rId27"/>
    <p:sldId id="434" r:id="rId28"/>
    <p:sldId id="436" r:id="rId29"/>
    <p:sldId id="437" r:id="rId30"/>
    <p:sldId id="401" r:id="rId31"/>
    <p:sldId id="439" r:id="rId32"/>
    <p:sldId id="440" r:id="rId33"/>
    <p:sldId id="441" r:id="rId34"/>
    <p:sldId id="474" r:id="rId35"/>
    <p:sldId id="475" r:id="rId36"/>
    <p:sldId id="442" r:id="rId37"/>
    <p:sldId id="480" r:id="rId38"/>
    <p:sldId id="445" r:id="rId39"/>
    <p:sldId id="444" r:id="rId40"/>
    <p:sldId id="446" r:id="rId41"/>
    <p:sldId id="670" r:id="rId42"/>
    <p:sldId id="671" r:id="rId43"/>
    <p:sldId id="672" r:id="rId44"/>
    <p:sldId id="673" r:id="rId45"/>
    <p:sldId id="674" r:id="rId46"/>
    <p:sldId id="438" r:id="rId47"/>
    <p:sldId id="464" r:id="rId48"/>
    <p:sldId id="465" r:id="rId49"/>
    <p:sldId id="471" r:id="rId50"/>
    <p:sldId id="676" r:id="rId51"/>
    <p:sldId id="677" r:id="rId52"/>
    <p:sldId id="678" r:id="rId53"/>
    <p:sldId id="466" r:id="rId54"/>
    <p:sldId id="468" r:id="rId55"/>
    <p:sldId id="478" r:id="rId56"/>
    <p:sldId id="476" r:id="rId57"/>
    <p:sldId id="477" r:id="rId58"/>
    <p:sldId id="679" r:id="rId59"/>
    <p:sldId id="467" r:id="rId60"/>
    <p:sldId id="469" r:id="rId61"/>
    <p:sldId id="470" r:id="rId62"/>
    <p:sldId id="669" r:id="rId63"/>
    <p:sldId id="396" r:id="rId64"/>
    <p:sldId id="382" r:id="rId65"/>
    <p:sldId id="454" r:id="rId66"/>
    <p:sldId id="453" r:id="rId67"/>
    <p:sldId id="455" r:id="rId68"/>
    <p:sldId id="456" r:id="rId69"/>
    <p:sldId id="457" r:id="rId70"/>
    <p:sldId id="458" r:id="rId71"/>
    <p:sldId id="459" r:id="rId72"/>
    <p:sldId id="460" r:id="rId73"/>
    <p:sldId id="463" r:id="rId74"/>
    <p:sldId id="481" r:id="rId75"/>
    <p:sldId id="482" r:id="rId76"/>
    <p:sldId id="483" r:id="rId77"/>
    <p:sldId id="461" r:id="rId78"/>
    <p:sldId id="462" r:id="rId79"/>
    <p:sldId id="402" r:id="rId80"/>
    <p:sldId id="447" r:id="rId81"/>
    <p:sldId id="448" r:id="rId82"/>
    <p:sldId id="449" r:id="rId83"/>
    <p:sldId id="450" r:id="rId84"/>
    <p:sldId id="452" r:id="rId85"/>
    <p:sldId id="451" r:id="rId8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4217" autoAdjust="0"/>
  </p:normalViewPr>
  <p:slideViewPr>
    <p:cSldViewPr>
      <p:cViewPr varScale="1">
        <p:scale>
          <a:sx n="47" d="100"/>
          <a:sy n="47" d="100"/>
        </p:scale>
        <p:origin x="1392" y="3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1/30/2026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Mention: Next week’s class will be about data cleaning and research designs (broadly), so please come with your research questions at least half-baked, so we can talk specifics. Project proposal ideas coming up in 3 weeks. Also make sure to watch the correct (old) version of the video so we can talk about this (only need to watch parts </a:t>
            </a:r>
            <a:r>
              <a:rPr lang="en-US"/>
              <a:t>1 through 3). </a:t>
            </a: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do you do if you don’t have a question? Read through the data dictionaries here, then do some descriptive work! And also watch the video for next week, thinking about your questions! </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mention scaling regressors, which we talked about last time. Here, each point is a state in the US; do we want all states to be counted equally in our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75721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without smoothing</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33811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difference? Are we over-stating or under-stating the true effect here without the weighting (overstating, the line is steeper)</a:t>
            </a:r>
          </a:p>
          <a:p>
            <a:r>
              <a:rPr lang="en-US" dirty="0"/>
              <a:t>What causes the differences here? </a:t>
            </a:r>
          </a:p>
          <a:p>
            <a:r>
              <a:rPr lang="en-US" dirty="0"/>
              <a:t>Note: does our case study use weighting? Yes! By the NIS provided discharge weight to make </a:t>
            </a:r>
            <a:r>
              <a:rPr lang="en-US" i="1" dirty="0"/>
              <a:t>procedures </a:t>
            </a:r>
            <a:r>
              <a:rPr lang="en-US" i="0" dirty="0"/>
              <a:t>nationally representative.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117112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this last week</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54759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86099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43562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221351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08625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41861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508481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in and out of what’s actually in the paper, but we’re going to use it to frame all of the things we talk about today.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80890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683532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a:p>
            <a:endParaRPr lang="en-US" dirty="0"/>
          </a:p>
          <a:p>
            <a:r>
              <a:rPr lang="en-US" dirty="0"/>
              <a:t>There are others, </a:t>
            </a:r>
            <a:r>
              <a:rPr lang="en-US" dirty="0" err="1"/>
              <a:t>sinh</a:t>
            </a:r>
            <a:r>
              <a:rPr lang="en-US" dirty="0"/>
              <a:t>^{-1}, square root, etc. (coming up in a few slides)</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882201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650481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4110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289105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416411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41077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41361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3677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about whether government policy actually affects health. Example here: Medicaid in the US. These results matter because Medicaid costs half a trillion dollars per year and is among the most expensive items in federal and state budgets</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806315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211625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006952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an interaction model in our case study (what might it be?) so let’s circle back there. 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 Show on board that we really have to do both.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632715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9735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537530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26157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911304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435643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8F9F-B7E9-8820-CA29-73B28033B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EECB8-2E4B-A803-B827-71DC1622D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8B451-6149-DB45-E346-C6AF233160D0}"/>
              </a:ext>
            </a:extLst>
          </p:cNvPr>
          <p:cNvSpPr>
            <a:spLocks noGrp="1"/>
          </p:cNvSpPr>
          <p:nvPr>
            <p:ph type="body" idx="1"/>
          </p:nvPr>
        </p:nvSpPr>
        <p:spPr/>
        <p:txBody>
          <a:bodyPr/>
          <a:lstStyle/>
          <a:p>
            <a:r>
              <a:rPr lang="en-US" dirty="0"/>
              <a:t>Let’s start with some descriptives here – what does this tell you? Who are these groups? Who is the adequate control group (the benchmark study they replicate uses the private insurance group, is that the right control group?)? </a:t>
            </a:r>
          </a:p>
        </p:txBody>
      </p:sp>
      <p:sp>
        <p:nvSpPr>
          <p:cNvPr id="4" name="Slide Number Placeholder 3">
            <a:extLst>
              <a:ext uri="{FF2B5EF4-FFF2-40B4-BE49-F238E27FC236}">
                <a16:creationId xmlns:a16="http://schemas.microsoft.com/office/drawing/2014/main" id="{E2919854-F36D-CC81-F270-989FA1147A58}"/>
              </a:ext>
            </a:extLst>
          </p:cNvPr>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507610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61E75-8BFE-CB3D-3D01-C60724A27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68ABF-6AFF-4F88-2DE1-1E22C3ED4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07A46-E455-1051-F64D-F7BE9CE51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42FB59-1333-DCE2-106E-A224CC2CB9EF}"/>
              </a:ext>
            </a:extLst>
          </p:cNvPr>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87149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A8E6-F212-1C3B-D40A-923EB53E0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C34A8-981B-D992-39B8-3DB261DC5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E5AB5-6F1F-80B7-3468-3B9B1DA3086E}"/>
              </a:ext>
            </a:extLst>
          </p:cNvPr>
          <p:cNvSpPr>
            <a:spLocks noGrp="1"/>
          </p:cNvSpPr>
          <p:nvPr>
            <p:ph type="body" idx="1"/>
          </p:nvPr>
        </p:nvSpPr>
        <p:spPr/>
        <p:txBody>
          <a:bodyPr/>
          <a:lstStyle/>
          <a:p>
            <a:r>
              <a:rPr lang="en-US" dirty="0"/>
              <a:t>We’re going to ignore the logit bit for now and just focus on coefficient sizes.</a:t>
            </a:r>
          </a:p>
        </p:txBody>
      </p:sp>
      <p:sp>
        <p:nvSpPr>
          <p:cNvPr id="4" name="Slide Number Placeholder 3">
            <a:extLst>
              <a:ext uri="{FF2B5EF4-FFF2-40B4-BE49-F238E27FC236}">
                <a16:creationId xmlns:a16="http://schemas.microsoft.com/office/drawing/2014/main" id="{712C3E84-39C0-CCC5-126A-84FD514377D8}"/>
              </a:ext>
            </a:extLst>
          </p:cNvPr>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90447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E6FC1-81CE-BA06-4F94-73B632EF5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014E4-2056-3A12-08CA-CD9F2A7DF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C0B9B-6B4B-740B-A442-A59EE3F89391}"/>
              </a:ext>
            </a:extLst>
          </p:cNvPr>
          <p:cNvSpPr>
            <a:spLocks noGrp="1"/>
          </p:cNvSpPr>
          <p:nvPr>
            <p:ph type="body" idx="1"/>
          </p:nvPr>
        </p:nvSpPr>
        <p:spPr/>
        <p:txBody>
          <a:bodyPr/>
          <a:lstStyle/>
          <a:p>
            <a:r>
              <a:rPr lang="en-US" dirty="0"/>
              <a:t>These include indicators for height below the25th percentile for age and sex, diabetes diagnosis before age 18, smoking initiation before age 16, current or past homelessness, and reported current mental health difficulty. </a:t>
            </a:r>
          </a:p>
        </p:txBody>
      </p:sp>
      <p:sp>
        <p:nvSpPr>
          <p:cNvPr id="4" name="Slide Number Placeholder 3">
            <a:extLst>
              <a:ext uri="{FF2B5EF4-FFF2-40B4-BE49-F238E27FC236}">
                <a16:creationId xmlns:a16="http://schemas.microsoft.com/office/drawing/2014/main" id="{7D958AD2-BD26-9F85-1E7F-6CD8B89DF298}"/>
              </a:ext>
            </a:extLst>
          </p:cNvPr>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085346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039F-C46D-5ACD-3384-BA85E7503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78CFE-5D71-6610-5F53-410936A4C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BC915-78E5-662C-7278-ACF1670EC79C}"/>
              </a:ext>
            </a:extLst>
          </p:cNvPr>
          <p:cNvSpPr>
            <a:spLocks noGrp="1"/>
          </p:cNvSpPr>
          <p:nvPr>
            <p:ph type="body" idx="1"/>
          </p:nvPr>
        </p:nvSpPr>
        <p:spPr/>
        <p:txBody>
          <a:bodyPr/>
          <a:lstStyle/>
          <a:p>
            <a:r>
              <a:rPr lang="en-US" dirty="0"/>
              <a:t>Here just focusing on one of the datasets for brevity. This is just the main replication, where Medicaid patients are roughly twice as likely to die compared to privately-insured patients. The bottom panel is what happens when the authors add their controls. Why might that be true? </a:t>
            </a:r>
          </a:p>
        </p:txBody>
      </p:sp>
      <p:sp>
        <p:nvSpPr>
          <p:cNvPr id="4" name="Slide Number Placeholder 3">
            <a:extLst>
              <a:ext uri="{FF2B5EF4-FFF2-40B4-BE49-F238E27FC236}">
                <a16:creationId xmlns:a16="http://schemas.microsoft.com/office/drawing/2014/main" id="{D6EF57F7-F1C1-048C-0317-AAEB43726898}"/>
              </a:ext>
            </a:extLst>
          </p:cNvPr>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1096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9159-707F-0467-7FD2-F923CD1C9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D0E44-5CDE-1F26-4B57-4DFF32584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D2355-2FCC-8964-44ED-4078F08F8C50}"/>
              </a:ext>
            </a:extLst>
          </p:cNvPr>
          <p:cNvSpPr>
            <a:spLocks noGrp="1"/>
          </p:cNvSpPr>
          <p:nvPr>
            <p:ph type="body" idx="1"/>
          </p:nvPr>
        </p:nvSpPr>
        <p:spPr/>
        <p:txBody>
          <a:bodyPr/>
          <a:lstStyle/>
          <a:p>
            <a:r>
              <a:rPr lang="en-US" dirty="0"/>
              <a:t>But the two groups aren’t even comparable after adjusting for observable covariates! What does this tell us? </a:t>
            </a:r>
          </a:p>
        </p:txBody>
      </p:sp>
      <p:sp>
        <p:nvSpPr>
          <p:cNvPr id="4" name="Slide Number Placeholder 3">
            <a:extLst>
              <a:ext uri="{FF2B5EF4-FFF2-40B4-BE49-F238E27FC236}">
                <a16:creationId xmlns:a16="http://schemas.microsoft.com/office/drawing/2014/main" id="{14011B61-587C-E6F6-BA09-64889A26B97A}"/>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314613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parameter of interest? Alpha. </a:t>
            </a:r>
          </a:p>
          <a:p>
            <a:pPr marL="171450" indent="-171450">
              <a:buFontTx/>
              <a:buChar char="-"/>
            </a:pPr>
            <a:r>
              <a:rPr lang="en-US" dirty="0"/>
              <a:t>What goes in u? Respondents could have high values of u if they spend down their assets to qualify for Medicaid, if they have large medical bills that grant them medically needy status, if they lack employer-sponsored insurance, or if they anticipate costly health problems in the future.</a:t>
            </a:r>
          </a:p>
          <a:p>
            <a:pPr marL="171450" indent="-171450">
              <a:buFontTx/>
              <a:buChar char="-"/>
            </a:pPr>
            <a:r>
              <a:rPr lang="en-US" dirty="0"/>
              <a:t>What unobserved confounders are in epsilon? </a:t>
            </a:r>
          </a:p>
          <a:p>
            <a:pPr marL="171450" indent="-171450">
              <a:buFontTx/>
              <a:buChar char="-"/>
            </a:pPr>
            <a:r>
              <a:rPr lang="en-US" dirty="0"/>
              <a:t>What is the “identifying assumption” here in math? That error term is uncorrelated with regressors, which here means that u and epsilon are not correlated (that is, that rho = 0). Can you imagine a circumstance where “taste” for Medicaid affects mortality risk? Of course! The example in the paper is job loss.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4956204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7035-3FF5-2EDF-6C8E-B9BE49739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CE4BB-960C-4002-DABD-C757AC151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9CE70-A68F-7502-A8A0-C3B14A8B3F8D}"/>
              </a:ext>
            </a:extLst>
          </p:cNvPr>
          <p:cNvSpPr>
            <a:spLocks noGrp="1"/>
          </p:cNvSpPr>
          <p:nvPr>
            <p:ph type="body" idx="1"/>
          </p:nvPr>
        </p:nvSpPr>
        <p:spPr/>
        <p:txBody>
          <a:bodyPr/>
          <a:lstStyle/>
          <a:p>
            <a:r>
              <a:rPr lang="en-US" dirty="0"/>
              <a:t>Specifically, let’s assume that rho varies and recalculate our estimates adjusting for the OVB. There is more in the paper but this is about all we have time for today. </a:t>
            </a:r>
          </a:p>
        </p:txBody>
      </p:sp>
      <p:sp>
        <p:nvSpPr>
          <p:cNvPr id="4" name="Slide Number Placeholder 3">
            <a:extLst>
              <a:ext uri="{FF2B5EF4-FFF2-40B4-BE49-F238E27FC236}">
                <a16:creationId xmlns:a16="http://schemas.microsoft.com/office/drawing/2014/main" id="{253B15B7-8EC7-8DFA-FDD4-BADB6599C503}"/>
              </a:ext>
            </a:extLst>
          </p:cNvPr>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834541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4A3E6-0C44-2E1F-9461-555C02C01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836D5-1E6B-64D4-92FA-D1D09595C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BB36C-F54F-CC02-D775-A91DCC9AB491}"/>
              </a:ext>
            </a:extLst>
          </p:cNvPr>
          <p:cNvSpPr>
            <a:spLocks noGrp="1"/>
          </p:cNvSpPr>
          <p:nvPr>
            <p:ph type="body" idx="1"/>
          </p:nvPr>
        </p:nvSpPr>
        <p:spPr/>
        <p:txBody>
          <a:bodyPr/>
          <a:lstStyle/>
          <a:p>
            <a:r>
              <a:rPr lang="en-US" dirty="0"/>
              <a:t>What’s the takeaway? Even small correlation = complete </a:t>
            </a:r>
            <a:r>
              <a:rPr lang="en-US" dirty="0" err="1"/>
              <a:t>uninterpretability</a:t>
            </a:r>
            <a:r>
              <a:rPr lang="en-US" dirty="0"/>
              <a:t>! </a:t>
            </a:r>
          </a:p>
          <a:p>
            <a:r>
              <a:rPr lang="en-US" dirty="0"/>
              <a:t>- Another result that is in the paper that we can’t discuss here: </a:t>
            </a:r>
            <a:r>
              <a:rPr lang="en-US" dirty="0" err="1"/>
              <a:t>unobservables</a:t>
            </a:r>
            <a:r>
              <a:rPr lang="en-US" dirty="0"/>
              <a:t> (like income) needed to vary only by 16%–28% as much as the observables to explain the cross-sectional relationship between Medicaid and mortality.</a:t>
            </a:r>
          </a:p>
        </p:txBody>
      </p:sp>
      <p:sp>
        <p:nvSpPr>
          <p:cNvPr id="4" name="Slide Number Placeholder 3">
            <a:extLst>
              <a:ext uri="{FF2B5EF4-FFF2-40B4-BE49-F238E27FC236}">
                <a16:creationId xmlns:a16="http://schemas.microsoft.com/office/drawing/2014/main" id="{D85D7B93-610E-4F72-E544-24FA51435F40}"/>
              </a:ext>
            </a:extLst>
          </p:cNvPr>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4064516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688F4-B6BF-EE90-1F41-26F5C40FF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EB7AB-D53A-B709-EB04-232F90646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50A75-5A01-C069-94AD-4EF0C700475E}"/>
              </a:ext>
            </a:extLst>
          </p:cNvPr>
          <p:cNvSpPr>
            <a:spLocks noGrp="1"/>
          </p:cNvSpPr>
          <p:nvPr>
            <p:ph type="body" idx="1"/>
          </p:nvPr>
        </p:nvSpPr>
        <p:spPr/>
        <p:txBody>
          <a:bodyPr/>
          <a:lstStyle/>
          <a:p>
            <a:r>
              <a:rPr lang="en-US" dirty="0"/>
              <a:t>We care about whether government policy actually affects health. Example here: Medicaid in the US. </a:t>
            </a:r>
          </a:p>
        </p:txBody>
      </p:sp>
      <p:sp>
        <p:nvSpPr>
          <p:cNvPr id="4" name="Slide Number Placeholder 3">
            <a:extLst>
              <a:ext uri="{FF2B5EF4-FFF2-40B4-BE49-F238E27FC236}">
                <a16:creationId xmlns:a16="http://schemas.microsoft.com/office/drawing/2014/main" id="{9422FA48-90E2-0699-5FDC-87654485BC5E}"/>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912232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be mismeasured in this data? The authors focus specifically on income, and show that measurement error alone could explain the results in LaPar et al.!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33309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6813358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AC24-3E59-FD17-BDF6-1559473FB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63714-13FE-4692-EEFA-072FFAC5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365D7-6BEA-6770-065F-23CCCD58E82B}"/>
              </a:ext>
            </a:extLst>
          </p:cNvPr>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a:extLst>
              <a:ext uri="{FF2B5EF4-FFF2-40B4-BE49-F238E27FC236}">
                <a16:creationId xmlns:a16="http://schemas.microsoft.com/office/drawing/2014/main" id="{4BFDD62B-842C-F839-A5CF-BF0FCDA167A0}"/>
              </a:ext>
            </a:extLst>
          </p:cNvPr>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1975531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What would this mean in the case study? </a:t>
            </a:r>
          </a:p>
          <a:p>
            <a:r>
              <a:rPr lang="en-US" dirty="0"/>
              <a:t>- Main point: when thinking about a causal regression, collinearity is an identification/data problem much more than it is a fixable one. If your main parameter is colinear with another covariate, then you can’t separate out which is causing the main effect, and that’s a fundamentally unfixable problem. The VIF adjustments, etc., aren’t helpful here. You need </a:t>
            </a:r>
            <a:r>
              <a:rPr lang="en-US"/>
              <a:t>exogenous variation!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DB6FB-399F-8EB0-4D5F-CB9B24DDA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DD015-DA73-025D-440F-EEAF2B0D5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F5D08-081F-460E-CCD9-9458587DBD74}"/>
              </a:ext>
            </a:extLst>
          </p:cNvPr>
          <p:cNvSpPr>
            <a:spLocks noGrp="1"/>
          </p:cNvSpPr>
          <p:nvPr>
            <p:ph type="body" idx="1"/>
          </p:nvPr>
        </p:nvSpPr>
        <p:spPr/>
        <p:txBody>
          <a:bodyPr/>
          <a:lstStyle/>
          <a:p>
            <a:r>
              <a:rPr lang="en-US" dirty="0"/>
              <a:t>The primary one is selection across treatment and any plausible “control” group. Conditional on income (qualifying for Medicaid), those who have worse health are more likely to actually </a:t>
            </a:r>
            <a:r>
              <a:rPr lang="en-US" dirty="0" err="1"/>
              <a:t>enrol</a:t>
            </a:r>
            <a:r>
              <a:rPr lang="en-US" dirty="0"/>
              <a:t>. So you’re not comparing apples and oranges to look at recipients and nonrecipients. </a:t>
            </a:r>
          </a:p>
          <a:p>
            <a:r>
              <a:rPr lang="en-US" dirty="0"/>
              <a:t>- Other problems include missing data in your admin datasets (income, like last time), and private information to participants that we don’t have. </a:t>
            </a:r>
          </a:p>
          <a:p>
            <a:pPr marL="171450" indent="-171450">
              <a:buFontTx/>
              <a:buChar char="-"/>
            </a:pPr>
            <a:r>
              <a:rPr lang="en-US" dirty="0"/>
              <a:t>“To interpret the adjusted differences as causal effects, the control variables must completely account for factors that make patients less healthy and lead them to qualify for </a:t>
            </a:r>
            <a:r>
              <a:rPr lang="en-US" i="0" u="sng" dirty="0"/>
              <a:t>and take up </a:t>
            </a:r>
            <a:r>
              <a:rPr lang="en-US" dirty="0"/>
              <a:t>Medicaid coverage.” (the last bit is the hardest to control for)</a:t>
            </a:r>
          </a:p>
          <a:p>
            <a:pPr marL="171450" indent="-171450">
              <a:buFontTx/>
              <a:buChar char="-"/>
            </a:pPr>
            <a:r>
              <a:rPr lang="en-US" dirty="0"/>
              <a:t> The paper will replicate a big finding of the day, toy with the model (add more controls), and then examine how selection could contribute to this difference.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92B13A7-8F37-4B3B-5B26-1CB53A6CE4FD}"/>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2361617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What do they do with standard errors in this paper? (trick question cause they don’t do anything)</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introduce a few more ideas.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1547006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this bit if you want – or defer to appendix for future slides.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3613740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1671781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209251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OLS is linear in parameters (not necessarily in data) – it just depends how you plan to interpret the parameters of the funky data you’re giving OLS</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7646534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1346990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you do here? Have to generally pick a level of x (mean, for example) for this to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40587687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949886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77123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582784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1/30/2026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1/30/2026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1/30/2026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6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4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6.png"/><Relationship Id="rId7" Type="http://schemas.openxmlformats.org/officeDocument/2006/relationships/customXml" Target="../ink/ink2.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1.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xml"/><Relationship Id="rId3" Type="http://schemas.openxmlformats.org/officeDocument/2006/relationships/image" Target="../media/image6.png"/><Relationship Id="rId7" Type="http://schemas.openxmlformats.org/officeDocument/2006/relationships/customXml" Target="../ink/ink4.xml"/><Relationship Id="rId12"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0.png"/><Relationship Id="rId4" Type="http://schemas.openxmlformats.org/officeDocument/2006/relationships/image" Target="../media/image42.png"/><Relationship Id="rId9" Type="http://schemas.openxmlformats.org/officeDocument/2006/relationships/customXml" Target="../ink/ink5.xml"/><Relationship Id="rId14" Type="http://schemas.openxmlformats.org/officeDocument/2006/relationships/image" Target="../media/image49.png"/></Relationships>
</file>

<file path=ppt/slides/_rels/slide7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12.xml"/><Relationship Id="rId18"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image" Target="../media/image6.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69.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1.xml"/><Relationship Id="rId24" Type="http://schemas.openxmlformats.org/officeDocument/2006/relationships/image" Target="../media/image54.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0.png"/><Relationship Id="rId19" Type="http://schemas.openxmlformats.org/officeDocument/2006/relationships/customXml" Target="../ink/ink15.xml"/><Relationship Id="rId4" Type="http://schemas.openxmlformats.org/officeDocument/2006/relationships/image" Target="../media/image42.png"/><Relationship Id="rId9" Type="http://schemas.openxmlformats.org/officeDocument/2006/relationships/customXml" Target="../ink/ink10.xml"/><Relationship Id="rId14" Type="http://schemas.openxmlformats.org/officeDocument/2006/relationships/image" Target="../media/image49.png"/><Relationship Id="rId22" Type="http://schemas.openxmlformats.org/officeDocument/2006/relationships/image" Target="../media/image53.png"/></Relationships>
</file>

<file path=ppt/slides/_rels/slide7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 Methods </a:t>
            </a:r>
            <a:r>
              <a:rPr lang="en-US"/>
              <a:t>for HSR I </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4: Getting Fancier with Regression </a:t>
            </a:r>
          </a:p>
          <a:p>
            <a:r>
              <a:rPr lang="en-US" sz="2400" dirty="0"/>
              <a:t>January 26, 2025 (makeup: Feb. 2, 2026)</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258466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Should every observation count the same? </a:t>
            </a:r>
            <a:endParaRPr lang="en-US" sz="2200" dirty="0">
              <a:solidFill>
                <a:schemeClr val="accent3">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3A268E48-D973-4B16-B415-0D72563910D3}"/>
              </a:ext>
            </a:extLst>
          </p:cNvPr>
          <p:cNvPicPr>
            <a:picLocks noChangeAspect="1"/>
          </p:cNvPicPr>
          <p:nvPr/>
        </p:nvPicPr>
        <p:blipFill>
          <a:blip r:embed="rId3"/>
          <a:stretch>
            <a:fillRect/>
          </a:stretch>
        </p:blipFill>
        <p:spPr>
          <a:xfrm>
            <a:off x="3429000" y="1565632"/>
            <a:ext cx="7574858" cy="5292368"/>
          </a:xfrm>
          <a:prstGeom prst="rect">
            <a:avLst/>
          </a:prstGeom>
        </p:spPr>
      </p:pic>
      <p:sp>
        <p:nvSpPr>
          <p:cNvPr id="6" name="TextBox 5">
            <a:extLst>
              <a:ext uri="{FF2B5EF4-FFF2-40B4-BE49-F238E27FC236}">
                <a16:creationId xmlns:a16="http://schemas.microsoft.com/office/drawing/2014/main" id="{F34385F4-0A1D-BC00-DD8C-B8A72ACEC914}"/>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446232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114804EE-09CE-B919-9335-4B3C6667A115}"/>
              </a:ext>
            </a:extLst>
          </p:cNvPr>
          <p:cNvPicPr>
            <a:picLocks noChangeAspect="1"/>
          </p:cNvPicPr>
          <p:nvPr/>
        </p:nvPicPr>
        <p:blipFill>
          <a:blip r:embed="rId3"/>
          <a:stretch>
            <a:fillRect/>
          </a:stretch>
        </p:blipFill>
        <p:spPr>
          <a:xfrm>
            <a:off x="3432513" y="1554718"/>
            <a:ext cx="7540287" cy="5294376"/>
          </a:xfrm>
          <a:prstGeom prst="rect">
            <a:avLst/>
          </a:prstGeom>
        </p:spPr>
      </p:pic>
      <p:sp>
        <p:nvSpPr>
          <p:cNvPr id="7" name="TextBox 6">
            <a:extLst>
              <a:ext uri="{FF2B5EF4-FFF2-40B4-BE49-F238E27FC236}">
                <a16:creationId xmlns:a16="http://schemas.microsoft.com/office/drawing/2014/main" id="{569F07BF-22F6-8429-2BE2-62A474A7369B}"/>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86095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45DD4EE0-BE09-E356-0A99-74CFA32A687D}"/>
              </a:ext>
            </a:extLst>
          </p:cNvPr>
          <p:cNvPicPr>
            <a:picLocks noChangeAspect="1"/>
          </p:cNvPicPr>
          <p:nvPr/>
        </p:nvPicPr>
        <p:blipFill>
          <a:blip r:embed="rId3"/>
          <a:stretch>
            <a:fillRect/>
          </a:stretch>
        </p:blipFill>
        <p:spPr>
          <a:xfrm>
            <a:off x="3530986" y="1447800"/>
            <a:ext cx="7518014" cy="5294376"/>
          </a:xfrm>
          <a:prstGeom prst="rect">
            <a:avLst/>
          </a:prstGeom>
        </p:spPr>
      </p:pic>
      <p:pic>
        <p:nvPicPr>
          <p:cNvPr id="7" name="Picture 2" descr="RStudio - RStudio">
            <a:extLst>
              <a:ext uri="{FF2B5EF4-FFF2-40B4-BE49-F238E27FC236}">
                <a16:creationId xmlns:a16="http://schemas.microsoft.com/office/drawing/2014/main" id="{CB3DE5E1-76FF-D59A-13A2-E3EDC3B4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534781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3933C1-3F00-4443-4A79-A8703067C8C0}"/>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933150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118155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2536458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066801"/>
                <a:ext cx="10091591"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066801"/>
                <a:ext cx="10091591" cy="5141388"/>
              </a:xfrm>
              <a:blipFill>
                <a:blip r:embed="rId3"/>
                <a:stretch>
                  <a:fillRect l="-967" t="-1305"/>
                </a:stretch>
              </a:blipFill>
            </p:spPr>
            <p:txBody>
              <a:bodyPr/>
              <a:lstStyle/>
              <a:p>
                <a:r>
                  <a:rPr lang="en-CA">
                    <a:noFill/>
                  </a:rPr>
                  <a:t> </a:t>
                </a:r>
              </a:p>
            </p:txBody>
          </p:sp>
        </mc:Fallback>
      </mc:AlternateContent>
    </p:spTree>
    <p:extLst>
      <p:ext uri="{BB962C8B-B14F-4D97-AF65-F5344CB8AC3E}">
        <p14:creationId xmlns:p14="http://schemas.microsoft.com/office/powerpoint/2010/main" val="166067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dirty="0">
                    <a:solidFill>
                      <a:schemeClr val="tx1"/>
                    </a:solidFill>
                    <a:cs typeface="Times New Roman" panose="02020603050405020304" pitchFamily="18" charset="0"/>
                  </a:rPr>
                  <a:t>Option 2: “scrunch them down”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371600" y="2793787"/>
            <a:ext cx="8433865" cy="4064213"/>
          </a:xfrm>
          <a:prstGeom prst="rect">
            <a:avLst/>
          </a:prstGeom>
        </p:spPr>
      </p:pic>
    </p:spTree>
    <p:extLst>
      <p:ext uri="{BB962C8B-B14F-4D97-AF65-F5344CB8AC3E}">
        <p14:creationId xmlns:p14="http://schemas.microsoft.com/office/powerpoint/2010/main" val="1875558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3142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Options with Regressions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There are multiple other things that can be done with a regression</a:t>
            </a:r>
          </a:p>
          <a:p>
            <a:r>
              <a:rPr lang="en-US" sz="2400" dirty="0">
                <a:cs typeface="Times New Roman" panose="02020603050405020304" pitchFamily="18" charset="0"/>
              </a:rPr>
              <a:t>Regression is a </a:t>
            </a:r>
            <a:r>
              <a:rPr lang="en-US" sz="2400" b="1" dirty="0">
                <a:solidFill>
                  <a:srgbClr val="0070C0"/>
                </a:solidFill>
                <a:cs typeface="Times New Roman" panose="02020603050405020304" pitchFamily="18" charset="0"/>
              </a:rPr>
              <a:t>very flexible tool</a:t>
            </a:r>
            <a:endParaRPr lang="en-US" sz="2400" dirty="0">
              <a:solidFill>
                <a:srgbClr val="0070C0"/>
              </a:solidFill>
              <a:cs typeface="Times New Roman" panose="02020603050405020304" pitchFamily="18" charset="0"/>
            </a:endParaRPr>
          </a:p>
          <a:p>
            <a:r>
              <a:rPr lang="en-US" sz="2400" dirty="0">
                <a:cs typeface="Times New Roman" panose="02020603050405020304" pitchFamily="18" charset="0"/>
              </a:rPr>
              <a:t>In class, we’ll cover: </a:t>
            </a:r>
          </a:p>
          <a:p>
            <a:pPr marL="731520" lvl="1" indent="-457200">
              <a:buFont typeface="+mj-lt"/>
              <a:buAutoNum type="arabicPeriod"/>
            </a:pPr>
            <a:r>
              <a:rPr lang="en-US" sz="2400" dirty="0">
                <a:cs typeface="Times New Roman" panose="02020603050405020304" pitchFamily="18" charset="0"/>
              </a:rPr>
              <a:t>Options for variables (scaling &amp; transformations) </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which are </a:t>
            </a:r>
            <a:r>
              <a:rPr lang="en-US" sz="2400" i="1" dirty="0">
                <a:cs typeface="Times New Roman" panose="02020603050405020304" pitchFamily="18" charset="0"/>
              </a:rPr>
              <a:t>linear</a:t>
            </a:r>
            <a:r>
              <a:rPr lang="en-US" sz="2400" dirty="0">
                <a:cs typeface="Times New Roman" panose="02020603050405020304" pitchFamily="18" charset="0"/>
              </a:rPr>
              <a:t> </a:t>
            </a:r>
            <a:r>
              <a:rPr lang="en-US" sz="2400" i="1" dirty="0">
                <a:cs typeface="Times New Roman" panose="02020603050405020304" pitchFamily="18" charset="0"/>
              </a:rPr>
              <a:t>in</a:t>
            </a:r>
            <a:r>
              <a:rPr lang="en-US" sz="2400" dirty="0">
                <a:cs typeface="Times New Roman" panose="02020603050405020304" pitchFamily="18" charset="0"/>
              </a:rPr>
              <a:t> </a:t>
            </a:r>
            <a:r>
              <a:rPr lang="en-US" sz="2400" i="1" dirty="0">
                <a:cs typeface="Times New Roman" panose="02020603050405020304" pitchFamily="18" charset="0"/>
              </a:rPr>
              <a:t>parameters</a:t>
            </a:r>
            <a:r>
              <a:rPr lang="en-US" sz="2400" dirty="0">
                <a:cs typeface="Times New Roman" panose="02020603050405020304" pitchFamily="18" charset="0"/>
              </a:rPr>
              <a:t> </a:t>
            </a:r>
            <a:r>
              <a:rPr lang="en-US" sz="2400" i="1" dirty="0">
                <a:cs typeface="Times New Roman" panose="02020603050405020304" pitchFamily="18" charset="0"/>
              </a:rPr>
              <a:t>(if there’s time)</a:t>
            </a:r>
          </a:p>
          <a:p>
            <a:pPr marL="731520" lvl="1" indent="-457200">
              <a:buFont typeface="+mj-lt"/>
              <a:buAutoNum type="arabicPeriod"/>
            </a:pPr>
            <a:r>
              <a:rPr lang="en-US" sz="2400" dirty="0">
                <a:cs typeface="Times New Roman" panose="02020603050405020304" pitchFamily="18" charset="0"/>
              </a:rPr>
              <a:t>Notes on standard errors</a:t>
            </a:r>
          </a:p>
          <a:p>
            <a:pPr marL="731520" lvl="1" indent="-457200">
              <a:buFont typeface="+mj-lt"/>
              <a:buAutoNum type="arabicPeriod"/>
            </a:pPr>
            <a:r>
              <a:rPr lang="en-US" sz="2400" dirty="0">
                <a:cs typeface="Times New Roman" panose="02020603050405020304" pitchFamily="18" charset="0"/>
              </a:rPr>
              <a:t>Notes on interpreting regressions with covariates as causal</a:t>
            </a:r>
          </a:p>
          <a:p>
            <a:r>
              <a:rPr lang="en-US" sz="2400" dirty="0">
                <a:cs typeface="Times New Roman" panose="02020603050405020304" pitchFamily="18" charset="0"/>
              </a:rPr>
              <a:t>Later, we’ll cover more nonlinear regression options: </a:t>
            </a:r>
          </a:p>
          <a:p>
            <a:pPr lvl="1"/>
            <a:r>
              <a:rPr lang="en-US" sz="2200" dirty="0">
                <a:cs typeface="Times New Roman" panose="02020603050405020304" pitchFamily="18" charset="0"/>
              </a:rPr>
              <a:t>Binary outcome variables (</a:t>
            </a:r>
            <a:r>
              <a:rPr lang="en-US" sz="2200" dirty="0" err="1">
                <a:cs typeface="Times New Roman" panose="02020603050405020304" pitchFamily="18" charset="0"/>
              </a:rPr>
              <a:t>probit</a:t>
            </a:r>
            <a:r>
              <a:rPr lang="en-US" sz="2200" dirty="0">
                <a:cs typeface="Times New Roman" panose="02020603050405020304" pitchFamily="18" charset="0"/>
              </a:rPr>
              <a:t>/logit)</a:t>
            </a:r>
          </a:p>
          <a:p>
            <a:pPr lvl="1"/>
            <a:r>
              <a:rPr lang="en-US" sz="2200" dirty="0">
                <a:cs typeface="Times New Roman" panose="02020603050405020304" pitchFamily="18" charset="0"/>
              </a:rPr>
              <a:t>General nonparametric approaches</a:t>
            </a:r>
          </a:p>
        </p:txBody>
      </p:sp>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44097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29619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394648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63071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102870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10287000" cy="5141388"/>
              </a:xfrm>
              <a:blipFill>
                <a:blip r:embed="rId3"/>
                <a:stretch>
                  <a:fillRect l="-415" t="-1305"/>
                </a:stretch>
              </a:blipFill>
            </p:spPr>
            <p:txBody>
              <a:bodyPr/>
              <a:lstStyle/>
              <a:p>
                <a:r>
                  <a:rPr lang="en-CA">
                    <a:noFill/>
                  </a:rPr>
                  <a:t> </a:t>
                </a:r>
              </a:p>
            </p:txBody>
          </p:sp>
        </mc:Fallback>
      </mc:AlternateContent>
    </p:spTree>
    <p:extLst>
      <p:ext uri="{BB962C8B-B14F-4D97-AF65-F5344CB8AC3E}">
        <p14:creationId xmlns:p14="http://schemas.microsoft.com/office/powerpoint/2010/main" val="846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588" t="-1305"/>
                </a:stretch>
              </a:blipFill>
            </p:spPr>
            <p:txBody>
              <a:bodyPr/>
              <a:lstStyle/>
              <a:p>
                <a:r>
                  <a:rPr lang="en-CA">
                    <a:noFill/>
                  </a:rPr>
                  <a:t> </a:t>
                </a:r>
              </a:p>
            </p:txBody>
          </p:sp>
        </mc:Fallback>
      </mc:AlternateContent>
    </p:spTree>
    <p:extLst>
      <p:ext uri="{BB962C8B-B14F-4D97-AF65-F5344CB8AC3E}">
        <p14:creationId xmlns:p14="http://schemas.microsoft.com/office/powerpoint/2010/main" val="2865798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305"/>
                </a:stretch>
              </a:blipFill>
            </p:spPr>
            <p:txBody>
              <a:bodyPr/>
              <a:lstStyle/>
              <a:p>
                <a:r>
                  <a:rPr lang="en-CA">
                    <a:noFill/>
                  </a:rPr>
                  <a:t> </a:t>
                </a:r>
              </a:p>
            </p:txBody>
          </p:sp>
        </mc:Fallback>
      </mc:AlternateContent>
    </p:spTree>
    <p:extLst>
      <p:ext uri="{BB962C8B-B14F-4D97-AF65-F5344CB8AC3E}">
        <p14:creationId xmlns:p14="http://schemas.microsoft.com/office/powerpoint/2010/main" val="342432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305"/>
                </a:stretch>
              </a:blipFill>
            </p:spPr>
            <p:txBody>
              <a:bodyPr/>
              <a:lstStyle/>
              <a:p>
                <a:r>
                  <a:rPr lang="en-CA">
                    <a:noFill/>
                  </a:rPr>
                  <a:t> </a:t>
                </a:r>
              </a:p>
            </p:txBody>
          </p:sp>
        </mc:Fallback>
      </mc:AlternateContent>
    </p:spTree>
    <p:extLst>
      <p:ext uri="{BB962C8B-B14F-4D97-AF65-F5344CB8AC3E}">
        <p14:creationId xmlns:p14="http://schemas.microsoft.com/office/powerpoint/2010/main" val="374519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10287000"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10287000" cy="5141388"/>
              </a:xfrm>
              <a:blipFill>
                <a:blip r:embed="rId3"/>
                <a:stretch>
                  <a:fillRect l="-474" t="-1305"/>
                </a:stretch>
              </a:blipFill>
            </p:spPr>
            <p:txBody>
              <a:bodyPr/>
              <a:lstStyle/>
              <a:p>
                <a:r>
                  <a:rPr lang="en-CA">
                    <a:noFill/>
                  </a:rPr>
                  <a:t> </a:t>
                </a:r>
              </a:p>
            </p:txBody>
          </p:sp>
        </mc:Fallback>
      </mc:AlternateContent>
    </p:spTree>
    <p:extLst>
      <p:ext uri="{BB962C8B-B14F-4D97-AF65-F5344CB8AC3E}">
        <p14:creationId xmlns:p14="http://schemas.microsoft.com/office/powerpoint/2010/main" val="376259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F6D73B5A-C8A3-6B57-A0F2-FD43B23C24BE}"/>
              </a:ext>
            </a:extLst>
          </p:cNvPr>
          <p:cNvSpPr txBox="1"/>
          <p:nvPr/>
        </p:nvSpPr>
        <p:spPr>
          <a:xfrm>
            <a:off x="7239000" y="4419600"/>
            <a:ext cx="3657600" cy="830997"/>
          </a:xfrm>
          <a:prstGeom prst="rect">
            <a:avLst/>
          </a:prstGeom>
          <a:solidFill>
            <a:schemeClr val="accent2"/>
          </a:solidFill>
        </p:spPr>
        <p:txBody>
          <a:bodyPr wrap="square" rtlCol="0">
            <a:spAutoFit/>
          </a:bodyPr>
          <a:lstStyle/>
          <a:p>
            <a:r>
              <a:rPr lang="en-US" sz="2400" dirty="0">
                <a:solidFill>
                  <a:schemeClr val="bg1"/>
                </a:solidFill>
                <a:latin typeface="Aptos" panose="020B0004020202020204" pitchFamily="34" charset="0"/>
              </a:rPr>
              <a:t>What does our case study from last time use?</a:t>
            </a:r>
          </a:p>
        </p:txBody>
      </p:sp>
      <p:pic>
        <p:nvPicPr>
          <p:cNvPr id="5" name="Picture 2" descr="RStudio - RStudio">
            <a:extLst>
              <a:ext uri="{FF2B5EF4-FFF2-40B4-BE49-F238E27FC236}">
                <a16:creationId xmlns:a16="http://schemas.microsoft.com/office/drawing/2014/main" id="{7C716F7A-4788-75DF-3347-FDBDC1C33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31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838200" y="758952"/>
            <a:ext cx="10896600" cy="4041648"/>
          </a:xfrm>
        </p:spPr>
        <p:txBody>
          <a:bodyPr>
            <a:normAutofit/>
          </a:bodyPr>
          <a:lstStyle/>
          <a:p>
            <a:r>
              <a:rPr lang="en-US" sz="6000" dirty="0">
                <a:solidFill>
                  <a:schemeClr val="accent1">
                    <a:lumMod val="60000"/>
                    <a:lumOff val="40000"/>
                  </a:schemeClr>
                </a:solidFill>
              </a:rPr>
              <a:t>Case Study: </a:t>
            </a:r>
            <a:br>
              <a:rPr lang="en-US" dirty="0"/>
            </a:br>
            <a:r>
              <a:rPr lang="en-US" dirty="0"/>
              <a:t>“</a:t>
            </a:r>
            <a:r>
              <a:rPr lang="en-US" sz="5500" dirty="0"/>
              <a:t>Observational Studies of the Effect of Medicaid on Health: </a:t>
            </a:r>
            <a:br>
              <a:rPr lang="en-US" sz="5500" dirty="0"/>
            </a:br>
            <a:r>
              <a:rPr lang="en-US" sz="5500" dirty="0"/>
              <a:t>Controls Are Not Enough”</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a:xfrm>
            <a:off x="838200" y="4800600"/>
            <a:ext cx="9841992" cy="1691640"/>
          </a:xfrm>
        </p:spPr>
        <p:txBody>
          <a:bodyPr/>
          <a:lstStyle/>
          <a:p>
            <a:r>
              <a:rPr lang="en-US" dirty="0"/>
              <a:t>Seth Freedman,  Andrew Goodman-Bacon, and Noah Hammarlund</a:t>
            </a:r>
          </a:p>
          <a:p>
            <a:r>
              <a:rPr lang="en-US" dirty="0"/>
              <a:t>Journal of Labor Economics, 2021</a:t>
            </a:r>
          </a:p>
        </p:txBody>
      </p:sp>
    </p:spTree>
    <p:extLst>
      <p:ext uri="{BB962C8B-B14F-4D97-AF65-F5344CB8AC3E}">
        <p14:creationId xmlns:p14="http://schemas.microsoft.com/office/powerpoint/2010/main" val="3762168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75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217694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4193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032372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2381917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27392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746094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526172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85531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EA7A-5480-7CAE-008C-D90169961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08D4D-71B7-298F-B210-AE96290E8424}"/>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257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2508116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753B2-006D-4E8E-8FFA-6F2333A8A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0F4CD-E609-9BEC-5A6A-9B9B05A01D21}"/>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EE1B3A0-AE03-FA64-2C4A-48BF11250E74}"/>
              </a:ext>
            </a:extLst>
          </p:cNvPr>
          <p:cNvPicPr>
            <a:picLocks noGrp="1" noChangeAspect="1"/>
          </p:cNvPicPr>
          <p:nvPr>
            <p:ph idx="1"/>
          </p:nvPr>
        </p:nvPicPr>
        <p:blipFill>
          <a:blip r:embed="rId3"/>
          <a:stretch>
            <a:fillRect/>
          </a:stretch>
        </p:blipFill>
        <p:spPr>
          <a:xfrm>
            <a:off x="609600" y="942354"/>
            <a:ext cx="9383434" cy="4639322"/>
          </a:xfrm>
          <a:prstGeom prst="rect">
            <a:avLst/>
          </a:prstGeom>
        </p:spPr>
      </p:pic>
    </p:spTree>
    <p:extLst>
      <p:ext uri="{BB962C8B-B14F-4D97-AF65-F5344CB8AC3E}">
        <p14:creationId xmlns:p14="http://schemas.microsoft.com/office/powerpoint/2010/main" val="406052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868A-EAFF-71C6-612D-883E07168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A1898-B35A-4E01-7FBC-287EBA40B88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EC8CA6E-E685-E061-A292-5BCB2F91659D}"/>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(what does this mean for context validity?)</a:t>
            </a:r>
          </a:p>
          <a:p>
            <a:r>
              <a:rPr lang="en-US" sz="2400" dirty="0"/>
              <a:t>BASE covariates include: </a:t>
            </a:r>
          </a:p>
          <a:p>
            <a:pPr lvl="1"/>
            <a:r>
              <a:rPr lang="en-US" sz="2200" dirty="0"/>
              <a:t>(linear) age</a:t>
            </a:r>
          </a:p>
          <a:p>
            <a:pPr lvl="1"/>
            <a:r>
              <a:rPr lang="en-US" sz="2200" dirty="0"/>
              <a:t>Gender</a:t>
            </a:r>
          </a:p>
          <a:p>
            <a:pPr lvl="1"/>
            <a:r>
              <a:rPr lang="en-US" sz="2200" dirty="0"/>
              <a:t>elective operative status</a:t>
            </a:r>
          </a:p>
          <a:p>
            <a:pPr lvl="1"/>
            <a:r>
              <a:rPr lang="en-US" sz="2200" dirty="0"/>
              <a:t>quartiles of mean zip code income</a:t>
            </a:r>
          </a:p>
          <a:p>
            <a:pPr lvl="1"/>
            <a:r>
              <a:rPr lang="en-US" sz="2200" dirty="0"/>
              <a:t>hospital geographic region</a:t>
            </a:r>
          </a:p>
          <a:p>
            <a:pPr lvl="1"/>
            <a:r>
              <a:rPr lang="en-US" sz="2200" dirty="0"/>
              <a:t>teaching hospital status</a:t>
            </a:r>
          </a:p>
          <a:p>
            <a:pPr lvl="1"/>
            <a:r>
              <a:rPr lang="en-US" sz="2200" dirty="0"/>
              <a:t>type of surgical operation</a:t>
            </a:r>
          </a:p>
          <a:p>
            <a:pPr lvl="1"/>
            <a:r>
              <a:rPr lang="en-US" sz="2200" dirty="0"/>
              <a:t>primary payer status</a:t>
            </a:r>
          </a:p>
          <a:p>
            <a:pPr lvl="1"/>
            <a:r>
              <a:rPr lang="en-US" sz="2200" dirty="0"/>
              <a:t>Comorbidities </a:t>
            </a:r>
          </a:p>
        </p:txBody>
      </p:sp>
    </p:spTree>
    <p:extLst>
      <p:ext uri="{BB962C8B-B14F-4D97-AF65-F5344CB8AC3E}">
        <p14:creationId xmlns:p14="http://schemas.microsoft.com/office/powerpoint/2010/main" val="30888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8FD50-6BAA-B6B9-DE87-DAA9A0BE1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EFC09-51C3-940C-3F3A-3399FC75B212}"/>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0A21D0A-D42F-E5BA-5B60-FBD4A9BA8C49}"/>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a:t>
            </a:r>
            <a:r>
              <a:rPr lang="en-US" sz="2400" i="1" dirty="0"/>
              <a:t>what other outcomes are studied in the replication</a:t>
            </a:r>
            <a:r>
              <a:rPr lang="en-US" sz="2400" dirty="0"/>
              <a:t>?)</a:t>
            </a:r>
          </a:p>
          <a:p>
            <a:r>
              <a:rPr lang="en-US" sz="2400" dirty="0"/>
              <a:t>New covariates tested by the authors include: </a:t>
            </a:r>
          </a:p>
          <a:p>
            <a:pPr lvl="1"/>
            <a:r>
              <a:rPr lang="en-US" sz="2200" dirty="0"/>
              <a:t>“Full” set of ethnicity and race categories</a:t>
            </a:r>
          </a:p>
          <a:p>
            <a:pPr lvl="1"/>
            <a:r>
              <a:rPr lang="en-US" sz="2200" dirty="0"/>
              <a:t>Continuous ages</a:t>
            </a:r>
          </a:p>
          <a:p>
            <a:pPr lvl="1"/>
            <a:r>
              <a:rPr lang="en-US" sz="2200" dirty="0"/>
              <a:t>Year “fixed effects”</a:t>
            </a:r>
          </a:p>
          <a:p>
            <a:pPr lvl="1"/>
            <a:r>
              <a:rPr lang="en-US" sz="2200" dirty="0"/>
              <a:t>Citizenship status, college completion, employment status, poverty status, marital status, and smoking status</a:t>
            </a:r>
          </a:p>
          <a:p>
            <a:pPr lvl="1"/>
            <a:r>
              <a:rPr lang="en-US" sz="2200" dirty="0"/>
              <a:t>LASSO models</a:t>
            </a:r>
          </a:p>
          <a:p>
            <a:pPr lvl="1"/>
            <a:r>
              <a:rPr lang="en-US" sz="2200" dirty="0"/>
              <a:t>Weekend admission (a proxy for an unavoidable hospital visit) </a:t>
            </a:r>
          </a:p>
          <a:p>
            <a:pPr lvl="1"/>
            <a:r>
              <a:rPr lang="en-US" sz="2200" dirty="0"/>
              <a:t>“high” disease severity or mortality risk</a:t>
            </a:r>
          </a:p>
        </p:txBody>
      </p:sp>
    </p:spTree>
    <p:extLst>
      <p:ext uri="{BB962C8B-B14F-4D97-AF65-F5344CB8AC3E}">
        <p14:creationId xmlns:p14="http://schemas.microsoft.com/office/powerpoint/2010/main" val="2548781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C29455-41E2-946C-6437-9108FD428EE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3769EAE-EE21-2DB6-40CE-6191A7652DF2}"/>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What do they find?</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ack and white lines&#10;&#10;AI-generated content may be incorrect.">
            <a:extLst>
              <a:ext uri="{FF2B5EF4-FFF2-40B4-BE49-F238E27FC236}">
                <a16:creationId xmlns:a16="http://schemas.microsoft.com/office/drawing/2014/main" id="{46F42670-CA7E-960C-8D3C-5F64DC6708B0}"/>
              </a:ext>
            </a:extLst>
          </p:cNvPr>
          <p:cNvPicPr>
            <a:picLocks noGrp="1" noChangeAspect="1"/>
          </p:cNvPicPr>
          <p:nvPr>
            <p:ph idx="1"/>
          </p:nvPr>
        </p:nvPicPr>
        <p:blipFill>
          <a:blip r:embed="rId3"/>
          <a:stretch>
            <a:fillRect/>
          </a:stretch>
        </p:blipFill>
        <p:spPr>
          <a:xfrm>
            <a:off x="924375" y="1870803"/>
            <a:ext cx="6616823" cy="3109905"/>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943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11E5E7-4A92-C052-0961-325E6D63F29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FD2E5F5-E213-CFD6-69E4-8D7333DF7CA9}"/>
              </a:ext>
            </a:extLst>
          </p:cNvPr>
          <p:cNvSpPr>
            <a:spLocks noGrp="1"/>
          </p:cNvSpPr>
          <p:nvPr>
            <p:ph type="title"/>
          </p:nvPr>
        </p:nvSpPr>
        <p:spPr>
          <a:xfrm>
            <a:off x="8318090" y="758952"/>
            <a:ext cx="3416710" cy="4041648"/>
          </a:xfrm>
        </p:spPr>
        <p:txBody>
          <a:bodyPr vert="horz" lIns="91440" tIns="45720" rIns="91440" bIns="45720" rtlCol="0" anchor="b">
            <a:normAutofit/>
          </a:bodyPr>
          <a:lstStyle/>
          <a:p>
            <a:pPr>
              <a:lnSpc>
                <a:spcPct val="85000"/>
              </a:lnSpc>
            </a:pPr>
            <a:r>
              <a:rPr lang="en-US" dirty="0">
                <a:solidFill>
                  <a:srgbClr val="FFFFFF"/>
                </a:solidFill>
                <a:latin typeface="+mj-lt"/>
              </a:rPr>
              <a:t>Is the comparison good?</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AA3E765-96F8-8B9C-3D0A-05260D8D3053}"/>
              </a:ext>
            </a:extLst>
          </p:cNvPr>
          <p:cNvPicPr>
            <a:picLocks noGrp="1" noChangeAspect="1"/>
          </p:cNvPicPr>
          <p:nvPr>
            <p:ph idx="1"/>
          </p:nvPr>
        </p:nvPicPr>
        <p:blipFill>
          <a:blip r:embed="rId3"/>
          <a:stretch>
            <a:fillRect/>
          </a:stretch>
        </p:blipFill>
        <p:spPr>
          <a:xfrm>
            <a:off x="943398" y="457200"/>
            <a:ext cx="6616823" cy="2233176"/>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C038D0E-B6EE-82F1-326E-14A6E8E2E264}"/>
              </a:ext>
            </a:extLst>
          </p:cNvPr>
          <p:cNvPicPr>
            <a:picLocks noChangeAspect="1"/>
          </p:cNvPicPr>
          <p:nvPr/>
        </p:nvPicPr>
        <p:blipFill>
          <a:blip r:embed="rId4"/>
          <a:stretch>
            <a:fillRect/>
          </a:stretch>
        </p:blipFill>
        <p:spPr>
          <a:xfrm>
            <a:off x="1524000" y="2916616"/>
            <a:ext cx="4740821" cy="3454367"/>
          </a:xfrm>
          <a:prstGeom prst="rect">
            <a:avLst/>
          </a:prstGeom>
        </p:spPr>
      </p:pic>
    </p:spTree>
    <p:extLst>
      <p:ext uri="{BB962C8B-B14F-4D97-AF65-F5344CB8AC3E}">
        <p14:creationId xmlns:p14="http://schemas.microsoft.com/office/powerpoint/2010/main" val="777005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C944-ECA2-35F3-5FB1-97A4105B7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F5E6A-1991-B894-D06A-93BEBF75D5C6}"/>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60580908-92B6-C4E7-A060-A2BF21E547BA}"/>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3481338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D5476-BC97-209D-32B3-856750EE2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F476-F01E-032A-C608-8F8FE8014A6E}"/>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484A31-B9C7-7777-AA12-005E5691BE11}"/>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FB7E5408-D269-AD58-21F2-62E93A6807B4}"/>
              </a:ext>
            </a:extLst>
          </p:cNvPr>
          <p:cNvPicPr>
            <a:picLocks noChangeAspect="1"/>
          </p:cNvPicPr>
          <p:nvPr/>
        </p:nvPicPr>
        <p:blipFill>
          <a:blip r:embed="rId3"/>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3247133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7B668-AB30-1748-1691-E470C7317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52762-89C2-9E2C-5C8C-423352B70E02}"/>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9B022-1F67-F9AB-CA10-14CB72D04D85}"/>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r>
                  <a:rPr lang="en-US" sz="2400" dirty="0"/>
                  <a:t>Since this is observational, we can’t directly measure </a:t>
                </a:r>
                <a14:m>
                  <m:oMath xmlns:m="http://schemas.openxmlformats.org/officeDocument/2006/math">
                    <m:r>
                      <a:rPr lang="en-US" sz="2400" b="0" i="1" smtClean="0">
                        <a:latin typeface="Cambria Math" panose="02040503050406030204" pitchFamily="18" charset="0"/>
                      </a:rPr>
                      <m:t>𝜌</m:t>
                    </m:r>
                  </m:oMath>
                </a14:m>
                <a:r>
                  <a:rPr lang="en-US" sz="2400" dirty="0"/>
                  <a:t>. What do the authors do instead? A partial identification approach!</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259B022-1F67-F9AB-CA10-14CB72D04D85}"/>
                  </a:ext>
                </a:extLst>
              </p:cNvPr>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5DAC64D-CBE3-1105-D62C-D1F84AF3B88B}"/>
              </a:ext>
            </a:extLst>
          </p:cNvPr>
          <p:cNvPicPr>
            <a:picLocks noChangeAspect="1"/>
          </p:cNvPicPr>
          <p:nvPr/>
        </p:nvPicPr>
        <p:blipFill>
          <a:blip r:embed="rId4"/>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1862005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DA51-B549-AA3D-1DAC-720CBAF3B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A16DB-EBAF-96B7-41B1-A24619F60817}"/>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4EC37D9-56A4-C573-8E9F-F34CE2217674}"/>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BDE14B6-1A3B-0BC3-272F-EF2EBE2EA103}"/>
              </a:ext>
            </a:extLst>
          </p:cNvPr>
          <p:cNvPicPr>
            <a:picLocks noChangeAspect="1"/>
          </p:cNvPicPr>
          <p:nvPr/>
        </p:nvPicPr>
        <p:blipFill>
          <a:blip r:embed="rId3"/>
          <a:stretch>
            <a:fillRect/>
          </a:stretch>
        </p:blipFill>
        <p:spPr>
          <a:xfrm>
            <a:off x="609601" y="939041"/>
            <a:ext cx="8595360" cy="5767090"/>
          </a:xfrm>
          <a:prstGeom prst="rect">
            <a:avLst/>
          </a:prstGeom>
        </p:spPr>
      </p:pic>
    </p:spTree>
    <p:extLst>
      <p:ext uri="{BB962C8B-B14F-4D97-AF65-F5344CB8AC3E}">
        <p14:creationId xmlns:p14="http://schemas.microsoft.com/office/powerpoint/2010/main" val="860412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sp useBgFill="1">
        <p:nvSpPr>
          <p:cNvPr id="1037" name="Rectangle 10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90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81600" y="962232"/>
                <a:ext cx="5791201" cy="5141388"/>
              </a:xfrm>
            </p:spPr>
            <p:txBody>
              <a:bodyPr>
                <a:noAutofit/>
              </a:bodyPr>
              <a:lstStyle/>
              <a:p>
                <a:r>
                  <a:rPr lang="en-US" sz="2400" dirty="0"/>
                  <a:t>Effect of hospital quality on patient outcomes </a:t>
                </a:r>
                <a14:m>
                  <m:oMath xmlns:m="http://schemas.openxmlformats.org/officeDocument/2006/math">
                    <m:r>
                      <a:rPr lang="en-CA" sz="2400" b="0" i="1" smtClean="0">
                        <a:latin typeface="Cambria Math" panose="02040503050406030204" pitchFamily="18" charset="0"/>
                      </a:rPr>
                      <m:t>⇒</m:t>
                    </m:r>
                  </m:oMath>
                </a14:m>
                <a:endParaRPr lang="en-US" sz="2400" dirty="0"/>
              </a:p>
              <a:p>
                <a:r>
                  <a:rPr lang="en-US" sz="2400" u="sng" dirty="0">
                    <a:solidFill>
                      <a:schemeClr val="accent3">
                        <a:lumMod val="75000"/>
                      </a:schemeClr>
                    </a:solidFill>
                  </a:rPr>
                  <a:t>What about the hospitals that attract the riskiest patients?</a:t>
                </a:r>
              </a:p>
              <a:p>
                <a:r>
                  <a:rPr lang="en-US" sz="2400" u="sng" dirty="0">
                    <a:solidFill>
                      <a:schemeClr val="accent3">
                        <a:lumMod val="75000"/>
                      </a:schemeClr>
                    </a:solidFill>
                  </a:rPr>
                  <a:t>Which types of patients end up on ventilation?</a:t>
                </a:r>
              </a:p>
              <a:p>
                <a:r>
                  <a:rPr lang="en-US" sz="2400" u="sng" dirty="0">
                    <a:solidFill>
                      <a:schemeClr val="accent3">
                        <a:lumMod val="75000"/>
                      </a:schemeClr>
                    </a:solidFill>
                  </a:rPr>
                  <a:t>Which types of patient-hospital pairs may have the most likelihood of “mismeasuring” quality?</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81600" y="962232"/>
                <a:ext cx="5791201" cy="5141388"/>
              </a:xfrm>
              <a:blipFill>
                <a:blip r:embed="rId3"/>
                <a:stretch>
                  <a:fillRect l="-73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4"/>
          <a:stretch>
            <a:fillRect/>
          </a:stretch>
        </p:blipFill>
        <p:spPr>
          <a:xfrm>
            <a:off x="685800" y="1013549"/>
            <a:ext cx="4296375" cy="4201111"/>
          </a:xfrm>
          <a:prstGeom prst="rect">
            <a:avLst/>
          </a:prstGeom>
        </p:spPr>
      </p:pic>
    </p:spTree>
    <p:extLst>
      <p:ext uri="{BB962C8B-B14F-4D97-AF65-F5344CB8AC3E}">
        <p14:creationId xmlns:p14="http://schemas.microsoft.com/office/powerpoint/2010/main" val="4133584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4EEF-E255-8723-C5BF-84FE3791B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F28D0-B721-8D89-46F5-99972B761D2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example</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39604F-2CC4-48B5-58F1-5E037332CC2F}"/>
              </a:ext>
            </a:extLst>
          </p:cNvPr>
          <p:cNvSpPr>
            <a:spLocks noGrp="1"/>
          </p:cNvSpPr>
          <p:nvPr>
            <p:ph idx="1"/>
          </p:nvPr>
        </p:nvSpPr>
        <p:spPr>
          <a:xfrm>
            <a:off x="609600" y="962232"/>
            <a:ext cx="10363201" cy="5141388"/>
          </a:xfrm>
        </p:spPr>
        <p:txBody>
          <a:bodyPr>
            <a:noAutofit/>
          </a:bodyPr>
          <a:lstStyle/>
          <a:p>
            <a:r>
              <a:rPr lang="en-US" sz="2400" dirty="0"/>
              <a:t>What is the problem with how income is measured in the original Medicaid study (La Par et al., 2010)? </a:t>
            </a:r>
          </a:p>
          <a:p>
            <a:r>
              <a:rPr lang="en-US" sz="2400" u="sng" dirty="0"/>
              <a:t>It’s a group-level average! </a:t>
            </a:r>
            <a:r>
              <a:rPr lang="en-US" sz="2400" dirty="0"/>
              <a:t>This means that it necessarily groups a core average (observed) and an individual-level deviation from that average (unobserved) </a:t>
            </a:r>
          </a:p>
          <a:p>
            <a:r>
              <a:rPr lang="en-US" sz="2400" dirty="0"/>
              <a:t>The authors show that in publicly-available data, the ratio of these is: </a:t>
            </a:r>
          </a:p>
          <a:p>
            <a:pPr lvl="1"/>
            <a:r>
              <a:rPr lang="en-US" sz="2400" dirty="0">
                <a:solidFill>
                  <a:schemeClr val="tx1"/>
                </a:solidFill>
              </a:rPr>
              <a:t>4 times larger for unobserved deviations when using state-level data</a:t>
            </a:r>
          </a:p>
          <a:p>
            <a:pPr lvl="1"/>
            <a:r>
              <a:rPr lang="en-US" sz="2400" dirty="0">
                <a:solidFill>
                  <a:schemeClr val="tx1"/>
                </a:solidFill>
              </a:rPr>
              <a:t>0.3 using state, race, sex, and education categories</a:t>
            </a:r>
          </a:p>
          <a:p>
            <a:pPr lvl="1"/>
            <a:r>
              <a:rPr lang="en-US" sz="2400" dirty="0">
                <a:solidFill>
                  <a:schemeClr val="tx1"/>
                </a:solidFill>
              </a:rPr>
              <a:t>0.24 when we use national family income quartiles</a:t>
            </a:r>
          </a:p>
          <a:p>
            <a:pPr marL="274320" lvl="1" indent="0">
              <a:buNone/>
            </a:pPr>
            <a:endParaRPr lang="en-US" sz="2400" u="sng" dirty="0">
              <a:solidFill>
                <a:schemeClr val="accent3">
                  <a:lumMod val="75000"/>
                </a:schemeClr>
              </a:solidFill>
              <a:cs typeface="Times New Roman" panose="02020603050405020304" pitchFamily="18" charset="0"/>
            </a:endParaRPr>
          </a:p>
          <a:p>
            <a:pPr marL="274320" lvl="1" indent="0">
              <a:buNone/>
            </a:pPr>
            <a:r>
              <a:rPr lang="en-US" sz="2400" dirty="0">
                <a:cs typeface="Times New Roman" panose="02020603050405020304" pitchFamily="18" charset="0"/>
              </a:rPr>
              <a:t>Anything over </a:t>
            </a:r>
            <a:r>
              <a:rPr lang="en-US" sz="2400" b="1" u="sng" dirty="0">
                <a:cs typeface="Times New Roman" panose="02020603050405020304" pitchFamily="18" charset="0"/>
              </a:rPr>
              <a:t>0.16-0.28</a:t>
            </a:r>
            <a:r>
              <a:rPr lang="en-US" sz="2400" dirty="0">
                <a:cs typeface="Times New Roman" panose="02020603050405020304" pitchFamily="18" charset="0"/>
              </a:rPr>
              <a:t> is likely sufficient to generate a fully spurious result</a:t>
            </a:r>
          </a:p>
        </p:txBody>
      </p:sp>
    </p:spTree>
    <p:extLst>
      <p:ext uri="{BB962C8B-B14F-4D97-AF65-F5344CB8AC3E}">
        <p14:creationId xmlns:p14="http://schemas.microsoft.com/office/powerpoint/2010/main" val="107720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C41D-2E34-2B27-5F55-2BCA470B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3FFC4-E8D8-8464-B27A-14BB62F7A2E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D362303-A2AE-2970-114D-334C1C4E0D79}"/>
              </a:ext>
            </a:extLst>
          </p:cNvPr>
          <p:cNvSpPr>
            <a:spLocks noGrp="1"/>
          </p:cNvSpPr>
          <p:nvPr>
            <p:ph idx="1"/>
          </p:nvPr>
        </p:nvSpPr>
        <p:spPr>
          <a:xfrm>
            <a:off x="762000" y="1981200"/>
            <a:ext cx="9095232" cy="4198937"/>
          </a:xfrm>
        </p:spPr>
        <p:txBody>
          <a:bodyPr>
            <a:normAutofit/>
          </a:bodyPr>
          <a:lstStyle/>
          <a:p>
            <a:r>
              <a:rPr lang="en-US" sz="2400" dirty="0"/>
              <a:t>Cross-sectional studies have found a lot of different results</a:t>
            </a:r>
          </a:p>
          <a:p>
            <a:r>
              <a:rPr lang="en-US" sz="2400" dirty="0"/>
              <a:t>Some argue Medicaid patients have </a:t>
            </a:r>
            <a:r>
              <a:rPr lang="en-US" sz="2400" i="1" dirty="0"/>
              <a:t>worse </a:t>
            </a:r>
            <a:r>
              <a:rPr lang="en-US" sz="2400" dirty="0"/>
              <a:t>outcomes compared to nonrecipients</a:t>
            </a:r>
          </a:p>
          <a:p>
            <a:r>
              <a:rPr lang="en-US" sz="2400" dirty="0"/>
              <a:t>Others use “plausibly exogenous” changes in Medicaid coverage and find benefits</a:t>
            </a:r>
          </a:p>
          <a:p>
            <a:r>
              <a:rPr lang="en-US" sz="2400" dirty="0"/>
              <a:t>Are there RCTs? What did they find? </a:t>
            </a:r>
          </a:p>
          <a:p>
            <a:endParaRPr lang="en-US" sz="2400" dirty="0"/>
          </a:p>
        </p:txBody>
      </p:sp>
      <p:sp>
        <p:nvSpPr>
          <p:cNvPr id="3" name="Title 1">
            <a:extLst>
              <a:ext uri="{FF2B5EF4-FFF2-40B4-BE49-F238E27FC236}">
                <a16:creationId xmlns:a16="http://schemas.microsoft.com/office/drawing/2014/main" id="{ADF1441A-9EC9-7851-10A5-B84FF05E47A6}"/>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5681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the main contribution of this paper? </a:t>
            </a:r>
          </a:p>
          <a:p>
            <a:r>
              <a:rPr lang="en-US" sz="2400" dirty="0">
                <a:cs typeface="Times New Roman" panose="02020603050405020304" pitchFamily="18" charset="0"/>
              </a:rPr>
              <a:t>What does it do well? </a:t>
            </a:r>
          </a:p>
          <a:p>
            <a:r>
              <a:rPr lang="en-US" sz="2400" dirty="0">
                <a:cs typeface="Times New Roman" panose="02020603050405020304" pitchFamily="18" charset="0"/>
              </a:rPr>
              <a:t>What did it miss? What did you wish was included? </a:t>
            </a:r>
          </a:p>
          <a:p>
            <a:r>
              <a:rPr lang="en-US" sz="2400" dirty="0">
                <a:cs typeface="Times New Roman" panose="02020603050405020304" pitchFamily="18" charset="0"/>
              </a:rPr>
              <a:t>Does this paper argue that Medicaid has no effect on health? </a:t>
            </a:r>
          </a:p>
        </p:txBody>
      </p:sp>
    </p:spTree>
    <p:extLst>
      <p:ext uri="{BB962C8B-B14F-4D97-AF65-F5344CB8AC3E}">
        <p14:creationId xmlns:p14="http://schemas.microsoft.com/office/powerpoint/2010/main" val="2359469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1D9AF-15E5-9881-5F7B-B7EB168F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05072-8A77-CEAD-F33B-AF920B57B4C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955ADEB-4348-8436-EB93-FADDC044E708}"/>
              </a:ext>
            </a:extLst>
          </p:cNvPr>
          <p:cNvSpPr>
            <a:spLocks noGrp="1"/>
          </p:cNvSpPr>
          <p:nvPr>
            <p:ph idx="1"/>
          </p:nvPr>
        </p:nvSpPr>
        <p:spPr>
          <a:xfrm>
            <a:off x="762000" y="2453640"/>
            <a:ext cx="9095232" cy="3726497"/>
          </a:xfrm>
        </p:spPr>
        <p:txBody>
          <a:bodyPr>
            <a:normAutofit/>
          </a:bodyPr>
          <a:lstStyle/>
          <a:p>
            <a:r>
              <a:rPr lang="en-US" sz="2400" dirty="0"/>
              <a:t>What are the identification threats here?</a:t>
            </a:r>
          </a:p>
          <a:p>
            <a:r>
              <a:rPr lang="en-US" sz="2400" dirty="0"/>
              <a:t>What is needed to identify a causal effect using </a:t>
            </a:r>
            <a:r>
              <a:rPr lang="en-US" sz="2400" i="1" dirty="0"/>
              <a:t>only </a:t>
            </a:r>
            <a:r>
              <a:rPr lang="en-US" sz="2400" dirty="0"/>
              <a:t>controls?</a:t>
            </a:r>
          </a:p>
          <a:p>
            <a:r>
              <a:rPr lang="en-US" sz="2400" dirty="0"/>
              <a:t>What is this paper going to show (broad strokes)? </a:t>
            </a:r>
          </a:p>
          <a:p>
            <a:endParaRPr lang="en-US" sz="2400" dirty="0"/>
          </a:p>
        </p:txBody>
      </p:sp>
      <p:sp>
        <p:nvSpPr>
          <p:cNvPr id="3" name="Title 1">
            <a:extLst>
              <a:ext uri="{FF2B5EF4-FFF2-40B4-BE49-F238E27FC236}">
                <a16:creationId xmlns:a16="http://schemas.microsoft.com/office/drawing/2014/main" id="{7DD76728-0D08-C8AE-762E-88868B9EAA89}"/>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What is this paper arguing?</a:t>
            </a:r>
          </a:p>
        </p:txBody>
      </p:sp>
      <p:sp>
        <p:nvSpPr>
          <p:cNvPr id="4" name="Title 1">
            <a:extLst>
              <a:ext uri="{FF2B5EF4-FFF2-40B4-BE49-F238E27FC236}">
                <a16:creationId xmlns:a16="http://schemas.microsoft.com/office/drawing/2014/main" id="{E6B60A96-02EF-38D4-BFDD-83E1D879A4D4}"/>
              </a:ext>
            </a:extLst>
          </p:cNvPr>
          <p:cNvSpPr txBox="1">
            <a:spLocks/>
          </p:cNvSpPr>
          <p:nvPr/>
        </p:nvSpPr>
        <p:spPr>
          <a:xfrm>
            <a:off x="685800" y="1828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Why is it difficult to find a good causal effect?</a:t>
            </a:r>
          </a:p>
        </p:txBody>
      </p:sp>
    </p:spTree>
    <p:extLst>
      <p:ext uri="{BB962C8B-B14F-4D97-AF65-F5344CB8AC3E}">
        <p14:creationId xmlns:p14="http://schemas.microsoft.com/office/powerpoint/2010/main" val="275900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Nonlinear Models (pt. 1)</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25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9251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Sometimes, a linear model</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isn’t enough </a:t>
            </a:r>
            <a:r>
              <a:rPr lang="en-US" sz="2400" dirty="0">
                <a:cs typeface="Times New Roman" panose="02020603050405020304" pitchFamily="18" charset="0"/>
              </a:rPr>
              <a:t>(even after transformations)</a:t>
            </a: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740758"/>
            <a:ext cx="7978231" cy="4572000"/>
          </a:xfrm>
          <a:prstGeom prst="rect">
            <a:avLst/>
          </a:prstGeom>
        </p:spPr>
      </p:pic>
    </p:spTree>
    <p:extLst>
      <p:ext uri="{BB962C8B-B14F-4D97-AF65-F5344CB8AC3E}">
        <p14:creationId xmlns:p14="http://schemas.microsoft.com/office/powerpoint/2010/main" val="4305872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Could we transform this data?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When data can be transformed to accommodate linear relationships, </a:t>
            </a:r>
            <a:r>
              <a:rPr lang="en-US" sz="2400" b="1" dirty="0">
                <a:cs typeface="Times New Roman" panose="02020603050405020304" pitchFamily="18" charset="0"/>
              </a:rPr>
              <a:t>do it</a:t>
            </a:r>
          </a:p>
          <a:p>
            <a:r>
              <a:rPr lang="en-US" sz="2400" b="1" dirty="0">
                <a:solidFill>
                  <a:schemeClr val="accent2">
                    <a:lumMod val="75000"/>
                  </a:schemeClr>
                </a:solidFill>
                <a:cs typeface="Times New Roman" panose="02020603050405020304" pitchFamily="18" charset="0"/>
              </a:rPr>
              <a:t>Otherwise, add polynomial terms!</a:t>
            </a:r>
            <a:endParaRPr lang="en-US" sz="24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981200"/>
            <a:ext cx="7978231" cy="4572000"/>
          </a:xfrm>
          <a:prstGeom prst="rect">
            <a:avLst/>
          </a:prstGeom>
        </p:spPr>
      </p:pic>
    </p:spTree>
    <p:extLst>
      <p:ext uri="{BB962C8B-B14F-4D97-AF65-F5344CB8AC3E}">
        <p14:creationId xmlns:p14="http://schemas.microsoft.com/office/powerpoint/2010/main" val="28031498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74001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r>
                  <a:rPr lang="en-US" sz="2400" dirty="0">
                    <a:cs typeface="Times New Roman" panose="02020603050405020304" pitchFamily="18" charset="0"/>
                  </a:rPr>
                  <a:t>Changing functional forms may yield a better fit, but also changes interpretation of the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751167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8317197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dirty="0">
                    <a:cs typeface="Times New Roman" panose="02020603050405020304" pitchFamily="18" charset="0"/>
                  </a:rPr>
                  <a:t>Another caution: </a:t>
                </a:r>
                <a:r>
                  <a:rPr lang="en-US" sz="2400" b="1" dirty="0">
                    <a:solidFill>
                      <a:schemeClr val="accent2">
                        <a:lumMod val="75000"/>
                      </a:schemeClr>
                    </a:solidFill>
                    <a:cs typeface="Times New Roman" panose="02020603050405020304" pitchFamily="18" charset="0"/>
                  </a:rPr>
                  <a:t>overfitting</a:t>
                </a:r>
              </a:p>
              <a:p>
                <a:pPr lvl="1"/>
                <a:r>
                  <a:rPr lang="en-US" sz="2200" dirty="0">
                    <a:cs typeface="Times New Roman" panose="02020603050405020304" pitchFamily="18" charset="0"/>
                  </a:rPr>
                  <a:t>How much randomness in the data do we want to add to our model?</a:t>
                </a:r>
              </a:p>
              <a:p>
                <a:pPr lvl="1"/>
                <a:r>
                  <a:rPr lang="en-US" sz="2200" dirty="0">
                    <a:cs typeface="Times New Roman" panose="02020603050405020304" pitchFamily="18" charset="0"/>
                  </a:rPr>
                  <a:t>How much complication in our marginal effects are we willing to tolerate?</a:t>
                </a:r>
              </a:p>
              <a:p>
                <a:pPr lvl="1"/>
                <a:r>
                  <a:rPr lang="en-US" sz="2200" dirty="0">
                    <a:cs typeface="Times New Roman" panose="02020603050405020304" pitchFamily="18" charset="0"/>
                  </a:rPr>
                  <a:t>See discussion on LASSO, etc. for </a:t>
                </a:r>
                <a:r>
                  <a:rPr lang="en-US" sz="2200" u="sng" dirty="0">
                    <a:cs typeface="Times New Roman" panose="02020603050405020304" pitchFamily="18" charset="0"/>
                  </a:rPr>
                  <a:t>automated inclusion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A8432CE3-10BE-F9BA-EC99-0B3F195F5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32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Regressors</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066801"/>
                <a:ext cx="10015391"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183106552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2743</TotalTime>
  <Words>6888</Words>
  <Application>Microsoft Office PowerPoint</Application>
  <PresentationFormat>Widescreen</PresentationFormat>
  <Paragraphs>639</Paragraphs>
  <Slides>85</Slides>
  <Notes>76</Notes>
  <HiddenSlides>6</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Aptos</vt:lpstr>
      <vt:lpstr>Arial</vt:lpstr>
      <vt:lpstr>Calibri</vt:lpstr>
      <vt:lpstr>Cambria Math</vt:lpstr>
      <vt:lpstr>Century Schoolbook</vt:lpstr>
      <vt:lpstr>Open Sans</vt:lpstr>
      <vt:lpstr>Symbol</vt:lpstr>
      <vt:lpstr>Times New Roman</vt:lpstr>
      <vt:lpstr>Wingdings 2</vt:lpstr>
      <vt:lpstr>View</vt:lpstr>
      <vt:lpstr>Quant Methods for HSR I </vt:lpstr>
      <vt:lpstr>Other Options with Regressions</vt:lpstr>
      <vt:lpstr>Case Study:  “Observational Studies of the Effect of Medicaid on Health:  Controls Are Not Enough”</vt:lpstr>
      <vt:lpstr>What is the setting of this paper? Why is it important?</vt:lpstr>
      <vt:lpstr>What is the setting of this paper? Why is it important?</vt:lpstr>
      <vt:lpstr>What is the setting of this paper? Why is it important?</vt:lpstr>
      <vt:lpstr>What is the setting of this paper? Why is it important?</vt:lpstr>
      <vt:lpstr>Variable Selection: Transformations</vt:lpstr>
      <vt:lpstr>Scaling Regressors</vt:lpstr>
      <vt:lpstr>Scaling Regressors</vt:lpstr>
      <vt:lpstr>Scaling Observations</vt:lpstr>
      <vt:lpstr>Scaling Observations</vt:lpstr>
      <vt:lpstr>Scaling Observations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 </vt:lpstr>
      <vt:lpstr>Nonlinear Transformations: Achieving “Linearity” (?) </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What kinds of transformations exist?</vt:lpstr>
      <vt:lpstr>What kinds of transformations exist?</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Case study: what controls are included?</vt:lpstr>
      <vt:lpstr>Case study: what controls are included?</vt:lpstr>
      <vt:lpstr>Case study: what controls are included?</vt:lpstr>
      <vt:lpstr>What do they find?</vt:lpstr>
      <vt:lpstr>Is the comparison good?</vt:lpstr>
      <vt:lpstr>Notes on Causality and Bias</vt:lpstr>
      <vt:lpstr>Interpreting your results causally (One more time)</vt:lpstr>
      <vt:lpstr>Omitted Variables </vt:lpstr>
      <vt:lpstr>Omitted Variables </vt:lpstr>
      <vt:lpstr>Case study: how does the correlation cause biased estimates?</vt:lpstr>
      <vt:lpstr>Case study: how does the correlation cause biased estimates?</vt:lpstr>
      <vt:lpstr>Case study: how does the correlation cause biased estimates?</vt:lpstr>
      <vt:lpstr>Measurement Error</vt:lpstr>
      <vt:lpstr>Measurement Error</vt:lpstr>
      <vt:lpstr>Classical Measurement Error</vt:lpstr>
      <vt:lpstr>Non-Classical Measurement Error: Examples</vt:lpstr>
      <vt:lpstr>Non-Classical Measurement Error: Examples</vt:lpstr>
      <vt:lpstr>Case Study example</vt:lpstr>
      <vt:lpstr>Collinearity and Causality</vt:lpstr>
      <vt:lpstr>Collinearity and Causality</vt:lpstr>
      <vt:lpstr>Collinearity and Causality</vt:lpstr>
      <vt:lpstr>Mini Referee Report</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Nonlinear Models (pt. 1)</vt:lpstr>
      <vt:lpstr>Nonlinearities</vt:lpstr>
      <vt:lpstr>Could we transform this data? </vt:lpstr>
      <vt:lpstr>Choosing a Functional Form </vt:lpstr>
      <vt:lpstr>Choosing a Functional Form </vt:lpstr>
      <vt:lpstr>How do we Interpret Coefficients? </vt:lpstr>
      <vt:lpstr>How do we Interpret Coefficients?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148</cp:revision>
  <dcterms:created xsi:type="dcterms:W3CDTF">2011-01-10T00:42:42Z</dcterms:created>
  <dcterms:modified xsi:type="dcterms:W3CDTF">2026-01-30T12:45:02Z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